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8" r:id="rId3"/>
    <p:sldId id="257" r:id="rId4"/>
    <p:sldId id="267" r:id="rId5"/>
    <p:sldId id="271" r:id="rId6"/>
    <p:sldId id="270" r:id="rId7"/>
    <p:sldId id="269" r:id="rId8"/>
    <p:sldId id="268" r:id="rId9"/>
    <p:sldId id="266" r:id="rId10"/>
    <p:sldId id="265" r:id="rId11"/>
    <p:sldId id="264" r:id="rId12"/>
    <p:sldId id="261" r:id="rId13"/>
    <p:sldId id="262" r:id="rId14"/>
    <p:sldId id="260" r:id="rId15"/>
    <p:sldId id="259" r:id="rId16"/>
    <p:sldId id="272" r:id="rId1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F7A44A-8001-4ECE-9CD3-37F7F7019528}" type="datetimeFigureOut">
              <a:rPr lang="fr-FR" smtClean="0"/>
              <a:t>27/10/2021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468C85-B0E1-4DAE-A01D-D99E12D0FF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01601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468C85-B0E1-4DAE-A01D-D99E12D0FF04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9595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468C85-B0E1-4DAE-A01D-D99E12D0FF04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56092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468C85-B0E1-4DAE-A01D-D99E12D0FF04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11943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468C85-B0E1-4DAE-A01D-D99E12D0FF04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42039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468C85-B0E1-4DAE-A01D-D99E12D0FF04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78189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468C85-B0E1-4DAE-A01D-D99E12D0FF04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94836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468C85-B0E1-4DAE-A01D-D99E12D0FF04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38151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468C85-B0E1-4DAE-A01D-D99E12D0FF04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83330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468C85-B0E1-4DAE-A01D-D99E12D0FF04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21617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468C85-B0E1-4DAE-A01D-D99E12D0FF04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99691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468C85-B0E1-4DAE-A01D-D99E12D0FF04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76335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468C85-B0E1-4DAE-A01D-D99E12D0FF04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49755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468C85-B0E1-4DAE-A01D-D99E12D0FF04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86823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F92B9-84F3-426D-A191-DED452A56F80}" type="datetime1">
              <a:rPr lang="fr-FR" smtClean="0"/>
              <a:t>27/10/2021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26FB6-A04B-4B67-8B47-D8B08FF214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4627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77B76-9F4B-41CB-B03E-2AD9BBCEE5A7}" type="datetime1">
              <a:rPr lang="fr-FR" smtClean="0"/>
              <a:t>27/10/2021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26FB6-A04B-4B67-8B47-D8B08FF214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0836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99ED4-C4F6-431C-A84D-870707855859}" type="datetime1">
              <a:rPr lang="fr-FR" smtClean="0"/>
              <a:t>27/10/2021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26FB6-A04B-4B67-8B47-D8B08FF214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5844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D7D99-6403-44B8-B7A1-9EB31EB431FC}" type="datetime1">
              <a:rPr lang="fr-FR" smtClean="0"/>
              <a:t>27/10/2021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26FB6-A04B-4B67-8B47-D8B08FF214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5404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1E49F-D5C3-4A08-8872-CAB60FD1D93A}" type="datetime1">
              <a:rPr lang="fr-FR" smtClean="0"/>
              <a:t>27/10/2021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26FB6-A04B-4B67-8B47-D8B08FF214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3057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287A4-8E55-427B-95A2-E4AAE99D5FC2}" type="datetime1">
              <a:rPr lang="fr-FR" smtClean="0"/>
              <a:t>27/10/2021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26FB6-A04B-4B67-8B47-D8B08FF214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837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1769-D3F3-47F3-9E2A-86BF203B95C2}" type="datetime1">
              <a:rPr lang="fr-FR" smtClean="0"/>
              <a:t>27/10/2021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26FB6-A04B-4B67-8B47-D8B08FF214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4237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3609B-2485-49C1-8938-9A2D86A29359}" type="datetime1">
              <a:rPr lang="fr-FR" smtClean="0"/>
              <a:t>27/10/2021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26FB6-A04B-4B67-8B47-D8B08FF214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498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D47EA-2CE5-44EE-8893-687CC28F836A}" type="datetime1">
              <a:rPr lang="fr-FR" smtClean="0"/>
              <a:t>27/10/2021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26FB6-A04B-4B67-8B47-D8B08FF214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8377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D3E5E-01E3-4ABB-A667-A8E868AD98A5}" type="datetime1">
              <a:rPr lang="fr-FR" smtClean="0"/>
              <a:t>27/10/2021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26FB6-A04B-4B67-8B47-D8B08FF214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3710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62071-5CF0-4DC7-94F5-9AB2731289C9}" type="datetime1">
              <a:rPr lang="fr-FR" smtClean="0"/>
              <a:t>27/10/2021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26FB6-A04B-4B67-8B47-D8B08FF214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0772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5029F3-8BE2-4935-95D1-78D35C06C36B}" type="datetime1">
              <a:rPr lang="fr-FR" smtClean="0"/>
              <a:t>27/10/2021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526FB6-A04B-4B67-8B47-D8B08FF214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3271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26FB6-A04B-4B67-8B47-D8B08FF2140F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05858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26FB6-A04B-4B67-8B47-D8B08FF2140F}" type="slidenum">
              <a:rPr lang="fr-FR" sz="2000" smtClean="0"/>
              <a:t>10</a:t>
            </a:fld>
            <a:endParaRPr lang="fr-FR" sz="2000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4686655"/>
              </p:ext>
            </p:extLst>
          </p:nvPr>
        </p:nvGraphicFramePr>
        <p:xfrm>
          <a:off x="746836" y="1096415"/>
          <a:ext cx="9165260" cy="5029200"/>
        </p:xfrm>
        <a:graphic>
          <a:graphicData uri="http://schemas.openxmlformats.org/drawingml/2006/table">
            <a:tbl>
              <a:tblPr firstRow="1" firstCol="1" bandRow="1"/>
              <a:tblGrid>
                <a:gridCol w="4117772"/>
                <a:gridCol w="1926336"/>
                <a:gridCol w="3121152"/>
              </a:tblGrid>
              <a:tr h="26733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19275" algn="l"/>
                        </a:tabLst>
                      </a:pPr>
                      <a:r>
                        <a:rPr lang="fr-FR" sz="220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Etiologies</a:t>
                      </a:r>
                      <a:endParaRPr lang="fr-FR" sz="2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19275" algn="l"/>
                        </a:tabLst>
                      </a:pPr>
                      <a:r>
                        <a:rPr lang="fr-FR" sz="2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Effectifs</a:t>
                      </a:r>
                      <a:endParaRPr lang="fr-FR" sz="2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19275" algn="l"/>
                        </a:tabLst>
                      </a:pPr>
                      <a:r>
                        <a:rPr lang="fr-FR" sz="2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Pourcentage</a:t>
                      </a:r>
                      <a:endParaRPr lang="fr-FR" sz="2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33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19275" algn="l"/>
                        </a:tabLst>
                      </a:pPr>
                      <a:r>
                        <a:rPr lang="fr-FR" sz="2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Cardiopathie ischémique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19275" algn="l"/>
                        </a:tabLst>
                      </a:pPr>
                      <a:r>
                        <a:rPr lang="fr-FR" sz="2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19275" algn="l"/>
                        </a:tabLst>
                      </a:pPr>
                      <a:r>
                        <a:rPr lang="fr-FR" sz="2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37, 3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73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19275" algn="l"/>
                        </a:tabLst>
                      </a:pPr>
                      <a:r>
                        <a:rPr lang="fr-FR" sz="2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Valvulopathie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19275" algn="l"/>
                        </a:tabLst>
                      </a:pPr>
                      <a:r>
                        <a:rPr lang="fr-FR" sz="2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19275" algn="l"/>
                        </a:tabLst>
                      </a:pPr>
                      <a:r>
                        <a:rPr lang="fr-FR" sz="2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17,6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33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19275" algn="l"/>
                        </a:tabLst>
                      </a:pPr>
                      <a:r>
                        <a:rPr lang="fr-FR" sz="2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Cardiopathie hypertensive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19275" algn="l"/>
                        </a:tabLst>
                      </a:pPr>
                      <a:r>
                        <a:rPr lang="fr-FR" sz="2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19275" algn="l"/>
                        </a:tabLst>
                      </a:pPr>
                      <a:r>
                        <a:rPr lang="fr-FR" sz="2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13,7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33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19275" algn="l"/>
                        </a:tabLst>
                      </a:pPr>
                      <a:r>
                        <a:rPr lang="fr-FR" sz="2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FA idiopathique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19275" algn="l"/>
                        </a:tabLst>
                      </a:pPr>
                      <a:r>
                        <a:rPr lang="fr-FR" sz="22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19275" algn="l"/>
                        </a:tabLst>
                      </a:pPr>
                      <a:r>
                        <a:rPr lang="fr-FR" sz="2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11,8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33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19275" algn="l"/>
                        </a:tabLst>
                      </a:pPr>
                      <a:r>
                        <a:rPr lang="fr-FR" sz="2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Cardiomyopathie dilatée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19275" algn="l"/>
                        </a:tabLst>
                      </a:pPr>
                      <a:r>
                        <a:rPr lang="fr-FR" sz="2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19275" algn="l"/>
                        </a:tabLst>
                      </a:pPr>
                      <a:r>
                        <a:rPr lang="fr-FR" sz="2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7,8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73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19275" algn="l"/>
                        </a:tabLst>
                      </a:pPr>
                      <a:r>
                        <a:rPr lang="fr-FR" sz="2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Hyperthyroïdie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19275" algn="l"/>
                        </a:tabLst>
                      </a:pPr>
                      <a:r>
                        <a:rPr lang="fr-FR" sz="2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19275" algn="l"/>
                        </a:tabLst>
                      </a:pPr>
                      <a:r>
                        <a:rPr lang="fr-FR" sz="2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5,9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73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19275" algn="l"/>
                        </a:tabLst>
                      </a:pPr>
                      <a:r>
                        <a:rPr lang="fr-FR" sz="22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CPC/BPCO</a:t>
                      </a:r>
                      <a:endParaRPr lang="fr-FR" sz="2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19275" algn="l"/>
                        </a:tabLst>
                      </a:pPr>
                      <a:r>
                        <a:rPr lang="fr-FR" sz="2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19275" algn="l"/>
                        </a:tabLst>
                      </a:pPr>
                      <a:r>
                        <a:rPr lang="fr-FR" sz="2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3,9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73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19275" algn="l"/>
                        </a:tabLst>
                      </a:pPr>
                      <a:r>
                        <a:rPr lang="fr-FR" sz="2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Hypothyroïdie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19275" algn="l"/>
                        </a:tabLst>
                      </a:pPr>
                      <a:r>
                        <a:rPr lang="fr-FR" sz="2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19275" algn="l"/>
                        </a:tabLst>
                      </a:pPr>
                      <a:r>
                        <a:rPr lang="fr-FR" sz="2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2,0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33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19275" algn="l"/>
                        </a:tabLst>
                      </a:pPr>
                      <a:r>
                        <a:rPr lang="fr-FR" sz="2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Total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19275" algn="l"/>
                        </a:tabLst>
                      </a:pPr>
                      <a:r>
                        <a:rPr lang="fr-FR" sz="2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19275" algn="l"/>
                        </a:tabLst>
                      </a:pPr>
                      <a:r>
                        <a:rPr lang="fr-FR" sz="2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100,0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851079" y="68912"/>
            <a:ext cx="10515600" cy="858367"/>
          </a:xfrm>
        </p:spPr>
        <p:txBody>
          <a:bodyPr>
            <a:normAutofit/>
          </a:bodyPr>
          <a:lstStyle/>
          <a:p>
            <a:r>
              <a:rPr lang="fr-FR" sz="2800" b="1" dirty="0"/>
              <a:t>Tableau V</a:t>
            </a:r>
            <a:r>
              <a:rPr lang="fr-FR" sz="2800" dirty="0"/>
              <a:t> : Répartition des patients en fonction </a:t>
            </a:r>
            <a:r>
              <a:rPr lang="fr-FR" sz="2800" dirty="0" smtClean="0"/>
              <a:t>des étiologies 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991280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26FB6-A04B-4B67-8B47-D8B08FF2140F}" type="slidenum">
              <a:rPr lang="fr-FR" sz="2000" smtClean="0"/>
              <a:t>11</a:t>
            </a:fld>
            <a:endParaRPr lang="fr-FR" sz="2000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5152078"/>
              </p:ext>
            </p:extLst>
          </p:nvPr>
        </p:nvGraphicFramePr>
        <p:xfrm>
          <a:off x="412124" y="671488"/>
          <a:ext cx="10470523" cy="5547067"/>
        </p:xfrm>
        <a:graphic>
          <a:graphicData uri="http://schemas.openxmlformats.org/drawingml/2006/table">
            <a:tbl>
              <a:tblPr firstRow="1" firstCol="1" bandRow="1"/>
              <a:tblGrid>
                <a:gridCol w="2722850"/>
                <a:gridCol w="3523404"/>
                <a:gridCol w="2189408"/>
                <a:gridCol w="2034861"/>
              </a:tblGrid>
              <a:tr h="275590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Traitement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Effectifs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Pourcentage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235">
                <a:tc row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Anti thrombotiques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AVK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76,5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Antiagrégant plaquettaire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23,5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16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Héparines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68,6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505">
                <a:tc row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Anti arythmiques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2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Digitaliques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64,7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53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Bétabloquant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56,9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786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 err="1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Amiodarone</a:t>
                      </a:r>
                      <a:endParaRPr lang="fr-FR" sz="2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3 ,9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57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I. </a:t>
                      </a:r>
                      <a:r>
                        <a:rPr lang="fr-FR" sz="22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 </a:t>
                      </a:r>
                      <a:r>
                        <a:rPr lang="fr-FR" sz="22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bradycardisants</a:t>
                      </a:r>
                      <a:endParaRPr lang="fr-FR" sz="2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5 ,9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590">
                <a:tc grid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Diurétiques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84,3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590">
                <a:tc grid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IEC ou ARAII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90,2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590">
                <a:tc grid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Cardioversion</a:t>
                      </a:r>
                      <a:r>
                        <a:rPr lang="fr-FR" sz="2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chimique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9,8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00987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200" dirty="0" smtClean="0">
                <a:latin typeface="Arial Black" panose="020B0A04020102020204" pitchFamily="34" charset="0"/>
              </a:rPr>
              <a:t>Discussion</a:t>
            </a:r>
            <a:endParaRPr lang="fr-FR" sz="3200" dirty="0">
              <a:latin typeface="Arial Black" panose="020B0A040201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300766"/>
            <a:ext cx="10515600" cy="4876197"/>
          </a:xfrm>
        </p:spPr>
        <p:txBody>
          <a:bodyPr/>
          <a:lstStyle/>
          <a:p>
            <a:pPr marL="0" indent="0">
              <a:buNone/>
            </a:pPr>
            <a:r>
              <a:rPr lang="fr-FR" b="1" dirty="0" smtClean="0"/>
              <a:t>Limites</a:t>
            </a:r>
          </a:p>
          <a:p>
            <a:pPr lvl="0">
              <a:lnSpc>
                <a:spcPct val="150000"/>
              </a:lnSpc>
            </a:pPr>
            <a:r>
              <a:rPr lang="fr-FR" dirty="0"/>
              <a:t>N</a:t>
            </a:r>
            <a:r>
              <a:rPr lang="fr-FR" dirty="0" smtClean="0"/>
              <a:t>on </a:t>
            </a:r>
            <a:r>
              <a:rPr lang="fr-FR" dirty="0"/>
              <a:t>réalisation de certains examens complémentaires fautes de moyens financiers,</a:t>
            </a:r>
          </a:p>
          <a:p>
            <a:pPr lvl="0">
              <a:lnSpc>
                <a:spcPct val="150000"/>
              </a:lnSpc>
            </a:pPr>
            <a:r>
              <a:rPr lang="fr-FR" dirty="0"/>
              <a:t>N</a:t>
            </a:r>
            <a:r>
              <a:rPr lang="fr-FR" dirty="0" smtClean="0"/>
              <a:t>on </a:t>
            </a:r>
            <a:r>
              <a:rPr lang="fr-FR" dirty="0"/>
              <a:t>disponibilité de l’ETO et de l’Holter </a:t>
            </a:r>
            <a:r>
              <a:rPr lang="fr-FR" dirty="0" smtClean="0"/>
              <a:t>rythmique,</a:t>
            </a:r>
            <a:endParaRPr lang="fr-FR" dirty="0"/>
          </a:p>
          <a:p>
            <a:pPr lvl="0">
              <a:lnSpc>
                <a:spcPct val="150000"/>
              </a:lnSpc>
            </a:pPr>
            <a:r>
              <a:rPr lang="fr-FR" dirty="0" smtClean="0"/>
              <a:t>Non </a:t>
            </a:r>
            <a:r>
              <a:rPr lang="fr-FR" dirty="0"/>
              <a:t>disponibilité </a:t>
            </a:r>
            <a:r>
              <a:rPr lang="fr-FR" dirty="0" smtClean="0"/>
              <a:t>de défibrillateur,</a:t>
            </a:r>
            <a:endParaRPr lang="fr-FR" dirty="0"/>
          </a:p>
          <a:p>
            <a:pPr lvl="0">
              <a:lnSpc>
                <a:spcPct val="150000"/>
              </a:lnSpc>
            </a:pPr>
            <a:r>
              <a:rPr lang="fr-FR" dirty="0"/>
              <a:t>M</a:t>
            </a:r>
            <a:r>
              <a:rPr lang="fr-FR" dirty="0" smtClean="0"/>
              <a:t>anque </a:t>
            </a:r>
            <a:r>
              <a:rPr lang="fr-FR" dirty="0"/>
              <a:t>d’anticoagulants oraux </a:t>
            </a:r>
            <a:r>
              <a:rPr lang="fr-FR" dirty="0" smtClean="0"/>
              <a:t>directs,</a:t>
            </a:r>
            <a:endParaRPr lang="fr-FR" dirty="0"/>
          </a:p>
          <a:p>
            <a:pPr>
              <a:lnSpc>
                <a:spcPct val="150000"/>
              </a:lnSpc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26FB6-A04B-4B67-8B47-D8B08FF2140F}" type="slidenum">
              <a:rPr lang="fr-FR" sz="2000" smtClean="0"/>
              <a:t>12</a:t>
            </a:fld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16800372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200" dirty="0">
                <a:latin typeface="Arial Black" panose="020B0A04020102020204" pitchFamily="34" charset="0"/>
              </a:rPr>
              <a:t>Discussion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1667" y="1825625"/>
            <a:ext cx="11552349" cy="3519107"/>
          </a:xfrm>
        </p:spPr>
        <p:txBody>
          <a:bodyPr/>
          <a:lstStyle/>
          <a:p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Fréquence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14,69 </a:t>
            </a:r>
            <a:r>
              <a:rPr lang="fr-FR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comparable aux</a:t>
            </a: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 16,1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% de </a:t>
            </a:r>
            <a:r>
              <a:rPr lang="fr-FR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Castioni</a:t>
            </a: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en France nettement supérieur aux </a:t>
            </a: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2,65</a:t>
            </a: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Coulibaly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à Bamako</a:t>
            </a: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Age: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tranche d’âge [</a:t>
            </a: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51-65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] ans contre [</a:t>
            </a: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61-70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] ans </a:t>
            </a: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Coulibaly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à Bamako</a:t>
            </a:r>
          </a:p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Sexe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: Prédominance féminine , même constat à Bamako (</a:t>
            </a: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Coulibaly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26FB6-A04B-4B67-8B47-D8B08FF2140F}" type="slidenum">
              <a:rPr lang="fr-FR" sz="2000" smtClean="0"/>
              <a:t>13</a:t>
            </a:fld>
            <a:endParaRPr lang="fr-FR" sz="2000" dirty="0"/>
          </a:p>
        </p:txBody>
      </p:sp>
      <p:sp>
        <p:nvSpPr>
          <p:cNvPr id="5" name="ZoneTexte 4"/>
          <p:cNvSpPr txBox="1"/>
          <p:nvPr/>
        </p:nvSpPr>
        <p:spPr>
          <a:xfrm>
            <a:off x="1471518" y="5380672"/>
            <a:ext cx="62300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Castioni</a:t>
            </a: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FR" dirty="0" smtClean="0"/>
              <a:t>Thèse </a:t>
            </a:r>
            <a:r>
              <a:rPr lang="fr-FR" dirty="0"/>
              <a:t>de </a:t>
            </a:r>
            <a:r>
              <a:rPr lang="fr-FR" dirty="0" err="1" smtClean="0"/>
              <a:t>Méd</a:t>
            </a:r>
            <a:r>
              <a:rPr lang="fr-FR" dirty="0" smtClean="0"/>
              <a:t>, Toulouse </a:t>
            </a:r>
            <a:r>
              <a:rPr lang="fr-FR" dirty="0"/>
              <a:t>2018, </a:t>
            </a:r>
            <a:r>
              <a:rPr lang="fr-FR" dirty="0" smtClean="0"/>
              <a:t>n°1087.</a:t>
            </a:r>
            <a:endParaRPr lang="fr-FR" dirty="0"/>
          </a:p>
          <a:p>
            <a:endParaRPr lang="fr-FR" b="1" u="sng" dirty="0" smtClean="0"/>
          </a:p>
          <a:p>
            <a:r>
              <a:rPr lang="fr-FR" b="1" dirty="0" smtClean="0"/>
              <a:t>Coulibaly  &amp; all. </a:t>
            </a:r>
            <a:r>
              <a:rPr lang="en-US" dirty="0" err="1" smtClean="0"/>
              <a:t>Cardiol</a:t>
            </a:r>
            <a:r>
              <a:rPr lang="en-US" dirty="0" smtClean="0"/>
              <a:t> </a:t>
            </a:r>
            <a:r>
              <a:rPr lang="en-US" dirty="0"/>
              <a:t>Trop 2016; 144: </a:t>
            </a:r>
            <a:r>
              <a:rPr lang="en-US" dirty="0" smtClean="0"/>
              <a:t>5-12.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370524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12125" y="373487"/>
            <a:ext cx="11603864" cy="5803476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CHA2DS2VASc &gt; 2 chez </a:t>
            </a: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64,7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% contre </a:t>
            </a: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52,3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% (Coulibaly) à Bamako</a:t>
            </a:r>
            <a:endParaRPr lang="fr-F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ECG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: HVG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(58,8%)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contre 50 % chez Coulibaly (Bamako)</a:t>
            </a:r>
          </a:p>
          <a:p>
            <a:pPr>
              <a:lnSpc>
                <a:spcPct val="150000"/>
              </a:lnSpc>
            </a:pP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EFVG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réduite chez </a:t>
            </a:r>
            <a:r>
              <a:rPr lang="fr-FR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65,8 %</a:t>
            </a:r>
            <a:r>
              <a:rPr lang="fr-FR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contre </a:t>
            </a:r>
            <a:r>
              <a:rPr lang="fr-FR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56,2 </a:t>
            </a:r>
            <a:r>
              <a:rPr lang="fr-FR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% Coulibaly à Bamako </a:t>
            </a:r>
            <a:endParaRPr lang="fr-F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Facteurs étiologiques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:   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cardiopathie ischémique, Valvulopathie et  Cardiopathie hypertensive</a:t>
            </a:r>
            <a:endParaRPr lang="fr-F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Tx/>
              <a:buChar char="-"/>
            </a:pP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Cardiopathie hypertensive, cardiopathie ischémique (</a:t>
            </a: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Coulibaly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) à Bamako</a:t>
            </a:r>
          </a:p>
          <a:p>
            <a:pPr>
              <a:lnSpc>
                <a:spcPct val="150000"/>
              </a:lnSpc>
            </a:pPr>
            <a:endParaRPr lang="fr-F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26FB6-A04B-4B67-8B47-D8B08FF2140F}" type="slidenum">
              <a:rPr lang="fr-FR" sz="2000" smtClean="0"/>
              <a:t>14</a:t>
            </a:fld>
            <a:endParaRPr lang="fr-FR" sz="2000" dirty="0"/>
          </a:p>
        </p:txBody>
      </p:sp>
      <p:sp>
        <p:nvSpPr>
          <p:cNvPr id="5" name="ZoneTexte 4"/>
          <p:cNvSpPr txBox="1"/>
          <p:nvPr/>
        </p:nvSpPr>
        <p:spPr>
          <a:xfrm>
            <a:off x="3099033" y="5343327"/>
            <a:ext cx="47699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b="1" u="sng" dirty="0" smtClean="0"/>
          </a:p>
          <a:p>
            <a:r>
              <a:rPr lang="fr-FR" b="1" dirty="0" smtClean="0"/>
              <a:t>Coulibaly  &amp; all. </a:t>
            </a:r>
            <a:r>
              <a:rPr lang="en-US" dirty="0" err="1" smtClean="0"/>
              <a:t>Cardiol</a:t>
            </a:r>
            <a:r>
              <a:rPr lang="en-US" dirty="0" smtClean="0"/>
              <a:t> </a:t>
            </a:r>
            <a:r>
              <a:rPr lang="en-US" dirty="0"/>
              <a:t>Trop 2016; 144: </a:t>
            </a:r>
            <a:r>
              <a:rPr lang="en-US" dirty="0" smtClean="0"/>
              <a:t>5-12.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1099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AVK: </a:t>
            </a: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76,5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% contre</a:t>
            </a: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 22,5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% (Coulibaly) Bamako</a:t>
            </a:r>
          </a:p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Cardioversion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électrique : Néant comme à Bamako</a:t>
            </a:r>
          </a:p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Evolution favorable: </a:t>
            </a: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62,7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% contre</a:t>
            </a: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 84,7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%  à Bamako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26FB6-A04B-4B67-8B47-D8B08FF2140F}" type="slidenum">
              <a:rPr lang="fr-FR" sz="2000" smtClean="0"/>
              <a:t>15</a:t>
            </a:fld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16301456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2005012"/>
            <a:ext cx="10515600" cy="4351338"/>
          </a:xfrm>
        </p:spPr>
        <p:txBody>
          <a:bodyPr/>
          <a:lstStyle/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ibrillation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atriale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trouble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du rythme cardiaque très fréquent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dans hôpitaux  régionaux.</a:t>
            </a:r>
          </a:p>
          <a:p>
            <a:pPr marL="0" indent="0">
              <a:buNone/>
            </a:pP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Fréquence plus élevée qu’à Bamako </a:t>
            </a:r>
          </a:p>
          <a:p>
            <a:endParaRPr lang="fr-F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Aspects clinique et thérapeutique comparables avec ceux d’un CHU à Bamako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26FB6-A04B-4B67-8B47-D8B08FF2140F}" type="slidenum">
              <a:rPr lang="fr-FR" sz="2000" smtClean="0"/>
              <a:t>16</a:t>
            </a:fld>
            <a:endParaRPr lang="fr-FR" sz="2000" dirty="0"/>
          </a:p>
        </p:txBody>
      </p:sp>
      <p:sp>
        <p:nvSpPr>
          <p:cNvPr id="2" name="ZoneTexte 1"/>
          <p:cNvSpPr txBox="1"/>
          <p:nvPr/>
        </p:nvSpPr>
        <p:spPr>
          <a:xfrm>
            <a:off x="4043967" y="759854"/>
            <a:ext cx="3284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>
                <a:latin typeface="Arial Black" panose="020B0A04020102020204" pitchFamily="34" charset="0"/>
              </a:rPr>
              <a:t>Conclusion</a:t>
            </a:r>
            <a:endParaRPr lang="fr-FR" sz="32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6073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27279" y="579549"/>
            <a:ext cx="9740721" cy="3039416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fr-FR" sz="3600" b="1" dirty="0">
                <a:latin typeface="Arial Black" panose="020B0A04020102020204" pitchFamily="34" charset="0"/>
              </a:rPr>
              <a:t>Fibrillation atriale dans le  Service de Cardiologie </a:t>
            </a:r>
            <a:r>
              <a:rPr lang="fr-FR" sz="3600" b="1" dirty="0" smtClean="0">
                <a:latin typeface="Arial Black" panose="020B0A04020102020204" pitchFamily="34" charset="0"/>
              </a:rPr>
              <a:t>de </a:t>
            </a:r>
            <a:r>
              <a:rPr lang="fr-FR" sz="3600" b="1" dirty="0">
                <a:latin typeface="Arial Black" panose="020B0A04020102020204" pitchFamily="34" charset="0"/>
              </a:rPr>
              <a:t>l’Hôpital </a:t>
            </a:r>
            <a:r>
              <a:rPr lang="fr-FR" sz="3600" b="1" dirty="0" err="1">
                <a:latin typeface="Arial Black" panose="020B0A04020102020204" pitchFamily="34" charset="0"/>
              </a:rPr>
              <a:t>Nianankoro</a:t>
            </a:r>
            <a:r>
              <a:rPr lang="fr-FR" sz="3600" b="1" dirty="0">
                <a:latin typeface="Arial Black" panose="020B0A04020102020204" pitchFamily="34" charset="0"/>
              </a:rPr>
              <a:t> FOMBA de </a:t>
            </a:r>
            <a:r>
              <a:rPr lang="fr-FR" sz="3600" b="1" dirty="0" smtClean="0">
                <a:latin typeface="Arial Black" panose="020B0A04020102020204" pitchFamily="34" charset="0"/>
              </a:rPr>
              <a:t>Ségou</a:t>
            </a:r>
            <a:r>
              <a:rPr lang="fr-FR" sz="3600" b="1" dirty="0" smtClean="0"/>
              <a:t/>
            </a:r>
            <a:br>
              <a:rPr lang="fr-FR" sz="3600" b="1" dirty="0" smtClean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872494"/>
            <a:ext cx="9835166" cy="1655762"/>
          </a:xfrm>
        </p:spPr>
        <p:txBody>
          <a:bodyPr/>
          <a:lstStyle/>
          <a:p>
            <a:r>
              <a:rPr lang="fr-FR" sz="2000" b="1" u="sng" dirty="0"/>
              <a:t>COULIBALY S</a:t>
            </a:r>
            <a:r>
              <a:rPr lang="fr-FR" sz="2000" b="1" u="sng" baseline="30000" dirty="0"/>
              <a:t>1</a:t>
            </a:r>
            <a:r>
              <a:rPr lang="fr-FR" sz="2000" dirty="0"/>
              <a:t>. KONATE M</a:t>
            </a:r>
            <a:r>
              <a:rPr lang="fr-FR" sz="2000" baseline="30000" dirty="0"/>
              <a:t>2</a:t>
            </a:r>
            <a:r>
              <a:rPr lang="fr-FR" sz="2000" dirty="0"/>
              <a:t>, SANOGO A</a:t>
            </a:r>
            <a:r>
              <a:rPr lang="fr-FR" sz="2000" baseline="30000" dirty="0"/>
              <a:t>3</a:t>
            </a:r>
            <a:r>
              <a:rPr lang="fr-FR" sz="2000" dirty="0"/>
              <a:t>, KODIO A</a:t>
            </a:r>
            <a:r>
              <a:rPr lang="fr-FR" sz="2000" baseline="30000" dirty="0"/>
              <a:t>3</a:t>
            </a:r>
            <a:r>
              <a:rPr lang="fr-FR" sz="2000" dirty="0"/>
              <a:t>,  SIDIBE S</a:t>
            </a:r>
            <a:r>
              <a:rPr lang="fr-FR" sz="2000" baseline="30000" dirty="0"/>
              <a:t>1</a:t>
            </a:r>
            <a:r>
              <a:rPr lang="fr-FR" sz="2000" dirty="0"/>
              <a:t>, DIAKITE M</a:t>
            </a:r>
            <a:r>
              <a:rPr lang="fr-FR" sz="2000" baseline="30000" dirty="0"/>
              <a:t>1</a:t>
            </a:r>
            <a:r>
              <a:rPr lang="fr-FR" sz="2000" dirty="0"/>
              <a:t>, SAKO M</a:t>
            </a:r>
            <a:r>
              <a:rPr lang="fr-FR" sz="2000" baseline="30000" dirty="0"/>
              <a:t>1</a:t>
            </a:r>
            <a:r>
              <a:rPr lang="fr-FR" sz="2000" dirty="0"/>
              <a:t>, </a:t>
            </a:r>
            <a:r>
              <a:rPr lang="fr-FR" sz="2000" dirty="0" smtClean="0"/>
              <a:t>CAMARA</a:t>
            </a:r>
          </a:p>
          <a:p>
            <a:r>
              <a:rPr lang="fr-FR" sz="2000" dirty="0" smtClean="0"/>
              <a:t>Y</a:t>
            </a:r>
            <a:r>
              <a:rPr lang="fr-FR" sz="2000" baseline="30000" dirty="0" smtClean="0"/>
              <a:t>4</a:t>
            </a:r>
            <a:r>
              <a:rPr lang="fr-FR" sz="2000" dirty="0"/>
              <a:t>, BA HO</a:t>
            </a:r>
            <a:r>
              <a:rPr lang="fr-FR" sz="2000" baseline="30000" dirty="0"/>
              <a:t>5</a:t>
            </a:r>
            <a:r>
              <a:rPr lang="fr-FR" sz="2000" dirty="0"/>
              <a:t>, SANGARE I</a:t>
            </a:r>
            <a:r>
              <a:rPr lang="fr-FR" sz="2000" baseline="30000" dirty="0"/>
              <a:t>5</a:t>
            </a:r>
            <a:r>
              <a:rPr lang="fr-FR" sz="2000" dirty="0"/>
              <a:t>, THIAM CA</a:t>
            </a:r>
            <a:r>
              <a:rPr lang="fr-FR" sz="2000" baseline="30000" dirty="0"/>
              <a:t>4</a:t>
            </a:r>
            <a:r>
              <a:rPr lang="fr-FR" sz="2000" dirty="0"/>
              <a:t>, SONFO B</a:t>
            </a:r>
            <a:r>
              <a:rPr lang="fr-FR" sz="2000" baseline="30000" dirty="0"/>
              <a:t>4</a:t>
            </a:r>
            <a:r>
              <a:rPr lang="fr-FR" sz="2000" dirty="0"/>
              <a:t>, TOURE M</a:t>
            </a:r>
            <a:r>
              <a:rPr lang="fr-FR" sz="2000" baseline="30000" dirty="0"/>
              <a:t>5</a:t>
            </a:r>
            <a:r>
              <a:rPr lang="fr-FR" sz="2000" dirty="0"/>
              <a:t>, KEITA A</a:t>
            </a:r>
            <a:r>
              <a:rPr lang="fr-FR" sz="2000" baseline="30000" dirty="0"/>
              <a:t>6</a:t>
            </a:r>
            <a:r>
              <a:rPr lang="fr-FR" sz="2000" dirty="0"/>
              <a:t>,</a:t>
            </a:r>
            <a:r>
              <a:rPr lang="fr-FR" sz="2000" baseline="30000" dirty="0"/>
              <a:t> </a:t>
            </a:r>
            <a:r>
              <a:rPr lang="fr-FR" sz="2000" dirty="0"/>
              <a:t>DIALL IB</a:t>
            </a:r>
            <a:r>
              <a:rPr lang="fr-FR" sz="2000" baseline="30000" dirty="0"/>
              <a:t>1</a:t>
            </a:r>
            <a:r>
              <a:rPr lang="fr-FR" sz="2000" dirty="0"/>
              <a:t>, MENTA I</a:t>
            </a:r>
            <a:r>
              <a:rPr lang="fr-FR" sz="2000" baseline="30000" dirty="0"/>
              <a:t>5</a:t>
            </a:r>
            <a:endParaRPr lang="fr-FR" sz="2000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26FB6-A04B-4B67-8B47-D8B08FF2140F}" type="slidenum">
              <a:rPr lang="fr-FR" sz="2000" smtClean="0"/>
              <a:t>2</a:t>
            </a:fld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17575163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32610"/>
          </a:xfrm>
        </p:spPr>
        <p:txBody>
          <a:bodyPr>
            <a:normAutofit/>
          </a:bodyPr>
          <a:lstStyle/>
          <a:p>
            <a:pPr algn="ctr"/>
            <a:r>
              <a:rPr lang="fr-FR" sz="3600" dirty="0" smtClean="0">
                <a:latin typeface="Arial Black" panose="020B0A04020102020204" pitchFamily="34" charset="0"/>
              </a:rPr>
              <a:t>Introduction</a:t>
            </a:r>
            <a:endParaRPr lang="fr-FR" sz="3600" dirty="0">
              <a:latin typeface="Arial Black" panose="020B0A040201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2276" y="1197736"/>
            <a:ext cx="11153104" cy="497922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Fibrillation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atriale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(FA)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trouble du rythme permanent le plus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fréquent</a:t>
            </a:r>
          </a:p>
          <a:p>
            <a:pPr>
              <a:lnSpc>
                <a:spcPct val="150000"/>
              </a:lnSpc>
            </a:pP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ésynchronisation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des cellules de l’oreillette, qui entraine une activité atriale anarchique, irrégulière, extrêmement rapide </a:t>
            </a:r>
            <a:endParaRPr lang="fr-F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Trouble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du rythme cardiaque dont la prévalence   augmente avec l’âge (1% à 60 ans, 10% à 80 ans) </a:t>
            </a: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Pronostic dépend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de sa principale complication thromboembolique </a:t>
            </a:r>
          </a:p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26FB6-A04B-4B67-8B47-D8B08FF2140F}" type="slidenum">
              <a:rPr lang="fr-FR" sz="2000" smtClean="0"/>
              <a:t>3</a:t>
            </a:fld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170291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600" dirty="0" smtClean="0">
                <a:latin typeface="Arial Black" panose="020B0A04020102020204" pitchFamily="34" charset="0"/>
              </a:rPr>
              <a:t>Objectif</a:t>
            </a:r>
            <a:endParaRPr lang="fr-FR" sz="3600" dirty="0">
              <a:latin typeface="Arial Black" panose="020B0A040201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Etudier les aspects sociodémographique, clinique et thérapeutique de la fibrillation atriale dans un service de cardiologie dans un hôpital régional au Mali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26FB6-A04B-4B67-8B47-D8B08FF2140F}" type="slidenum">
              <a:rPr lang="fr-FR" sz="2000" smtClean="0"/>
              <a:t>4</a:t>
            </a:fld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4180841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>
                <a:latin typeface="Arial Black" panose="020B0A04020102020204" pitchFamily="34" charset="0"/>
                <a:cs typeface="Arial" panose="020B0604020202020204" pitchFamily="34" charset="0"/>
              </a:rPr>
              <a:t>Méthodologie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1493" y="1568048"/>
            <a:ext cx="11269014" cy="4351338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ervice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de cardiologie  de l’hôpital </a:t>
            </a:r>
            <a:r>
              <a:rPr lang="fr-FR" dirty="0" err="1">
                <a:latin typeface="Arial" panose="020B0604020202020204" pitchFamily="34" charset="0"/>
                <a:cs typeface="Arial" panose="020B0604020202020204" pitchFamily="34" charset="0"/>
              </a:rPr>
              <a:t>Nianankoro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dirty="0" err="1">
                <a:latin typeface="Arial" panose="020B0604020202020204" pitchFamily="34" charset="0"/>
                <a:cs typeface="Arial" panose="020B0604020202020204" pitchFamily="34" charset="0"/>
              </a:rPr>
              <a:t>Fomba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Ségou</a:t>
            </a:r>
          </a:p>
          <a:p>
            <a:pPr>
              <a:lnSpc>
                <a:spcPct val="200000"/>
              </a:lnSpc>
            </a:pP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Ségou 4</a:t>
            </a:r>
            <a:r>
              <a:rPr lang="fr-FR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ème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région administrative située à 240 km à l’est de Bamako</a:t>
            </a:r>
          </a:p>
          <a:p>
            <a:pPr>
              <a:lnSpc>
                <a:spcPct val="200000"/>
              </a:lnSpc>
            </a:pP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Etude transversale et descriptive du 1</a:t>
            </a:r>
            <a:r>
              <a:rPr lang="fr-FR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er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mars 2019 au 1</a:t>
            </a:r>
            <a:r>
              <a:rPr lang="fr-FR" baseline="30000" dirty="0">
                <a:latin typeface="Arial" panose="020B0604020202020204" pitchFamily="34" charset="0"/>
                <a:cs typeface="Arial" panose="020B0604020202020204" pitchFamily="34" charset="0"/>
              </a:rPr>
              <a:t>er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mars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2020</a:t>
            </a:r>
          </a:p>
          <a:p>
            <a:pPr>
              <a:lnSpc>
                <a:spcPct val="200000"/>
              </a:lnSpc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chantillonnage 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exhaustif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 incluant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tous les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patients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admis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pour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FA</a:t>
            </a:r>
          </a:p>
          <a:p>
            <a:pPr>
              <a:lnSpc>
                <a:spcPct val="200000"/>
              </a:lnSpc>
            </a:pP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26FB6-A04B-4B67-8B47-D8B08FF2140F}" type="slidenum">
              <a:rPr lang="fr-FR" sz="2000" smtClean="0"/>
              <a:t>5</a:t>
            </a:fld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18095943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3639" y="975619"/>
            <a:ext cx="11307651" cy="4351338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Recueil des données sur fiche individuelle de suivi des patients.  </a:t>
            </a:r>
          </a:p>
          <a:p>
            <a:pPr>
              <a:lnSpc>
                <a:spcPct val="200000"/>
              </a:lnSpc>
            </a:pP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Analyse par un logiciel SPSS 20.0 et saisies sur </a:t>
            </a: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Micrsolf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Word 2016 </a:t>
            </a:r>
          </a:p>
          <a:p>
            <a:pPr>
              <a:lnSpc>
                <a:spcPct val="200000"/>
              </a:lnSpc>
            </a:pP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Participation  volontaire et confidentialité  de rigueur	</a:t>
            </a:r>
          </a:p>
          <a:p>
            <a:pPr>
              <a:lnSpc>
                <a:spcPct val="200000"/>
              </a:lnSpc>
            </a:pPr>
            <a:endParaRPr lang="fr-F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26FB6-A04B-4B67-8B47-D8B08FF2140F}" type="slidenum">
              <a:rPr lang="fr-FR" sz="2000" smtClean="0"/>
              <a:t>6</a:t>
            </a:fld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1235603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167427"/>
            <a:ext cx="10515600" cy="450759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>
                <a:latin typeface="Arial Black" panose="020B0A04020102020204" pitchFamily="34" charset="0"/>
              </a:rPr>
              <a:t/>
            </a:r>
            <a:br>
              <a:rPr lang="fr-FR" dirty="0" smtClean="0">
                <a:latin typeface="Arial Black" panose="020B0A04020102020204" pitchFamily="34" charset="0"/>
              </a:rPr>
            </a:br>
            <a:r>
              <a:rPr lang="fr-FR" dirty="0" smtClean="0">
                <a:latin typeface="Arial Black" panose="020B0A04020102020204" pitchFamily="34" charset="0"/>
              </a:rPr>
              <a:t>Résultats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85929" y="618186"/>
            <a:ext cx="10515600" cy="634240"/>
          </a:xfrm>
        </p:spPr>
        <p:txBody>
          <a:bodyPr/>
          <a:lstStyle/>
          <a:p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Fréquence: 51 cas de FA sur 347 admissions 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soit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14,69 %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26FB6-A04B-4B67-8B47-D8B08FF2140F}" type="slidenum">
              <a:rPr lang="fr-FR" smtClean="0"/>
              <a:t>7</a:t>
            </a:fld>
            <a:endParaRPr lang="fr-FR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6902863"/>
              </p:ext>
            </p:extLst>
          </p:nvPr>
        </p:nvGraphicFramePr>
        <p:xfrm>
          <a:off x="1610934" y="1692275"/>
          <a:ext cx="8769439" cy="502920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167130"/>
                <a:gridCol w="1983346"/>
                <a:gridCol w="1468192"/>
                <a:gridCol w="2150771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2000" dirty="0" smtClean="0"/>
                        <a:t>Variables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Effectifs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%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Ecart- type</a:t>
                      </a:r>
                      <a:endParaRPr lang="fr-FR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000" dirty="0" smtClean="0">
                          <a:solidFill>
                            <a:srgbClr val="FF0000"/>
                          </a:solidFill>
                        </a:rPr>
                        <a:t>Hommes</a:t>
                      </a:r>
                      <a:endParaRPr lang="fr-FR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solidFill>
                            <a:srgbClr val="FF0000"/>
                          </a:solidFill>
                        </a:rPr>
                        <a:t>30</a:t>
                      </a:r>
                      <a:endParaRPr lang="fr-FR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solidFill>
                            <a:srgbClr val="FF0000"/>
                          </a:solidFill>
                        </a:rPr>
                        <a:t>58,8</a:t>
                      </a:r>
                      <a:endParaRPr lang="fr-FR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000" dirty="0" smtClean="0">
                          <a:solidFill>
                            <a:srgbClr val="FF0000"/>
                          </a:solidFill>
                        </a:rPr>
                        <a:t>Age moyen</a:t>
                      </a:r>
                      <a:endParaRPr lang="fr-FR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solidFill>
                            <a:srgbClr val="FF0000"/>
                          </a:solidFill>
                        </a:rPr>
                        <a:t>65</a:t>
                      </a:r>
                      <a:endParaRPr lang="fr-FR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solidFill>
                            <a:srgbClr val="FF0000"/>
                          </a:solidFill>
                        </a:rPr>
                        <a:t>± 24</a:t>
                      </a:r>
                      <a:endParaRPr lang="fr-FR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000" dirty="0" smtClean="0"/>
                        <a:t>Classe modale </a:t>
                      </a:r>
                      <a:r>
                        <a:rPr lang="fr-FR" sz="2000" dirty="0" smtClean="0">
                          <a:solidFill>
                            <a:schemeClr val="tx1"/>
                          </a:solidFill>
                        </a:rPr>
                        <a:t>50-65 ans</a:t>
                      </a:r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 18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35,3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000" dirty="0" smtClean="0">
                          <a:solidFill>
                            <a:srgbClr val="FF0000"/>
                          </a:solidFill>
                        </a:rPr>
                        <a:t>Femmes</a:t>
                      </a:r>
                      <a:r>
                        <a:rPr lang="fr-FR" sz="2000" baseline="0" dirty="0" smtClean="0">
                          <a:solidFill>
                            <a:srgbClr val="FF0000"/>
                          </a:solidFill>
                        </a:rPr>
                        <a:t> au foyer</a:t>
                      </a:r>
                      <a:endParaRPr lang="fr-FR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solidFill>
                            <a:srgbClr val="FF0000"/>
                          </a:solidFill>
                        </a:rPr>
                        <a:t>28</a:t>
                      </a:r>
                      <a:endParaRPr lang="fr-FR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solidFill>
                            <a:srgbClr val="FF0000"/>
                          </a:solidFill>
                        </a:rPr>
                        <a:t>54,9</a:t>
                      </a:r>
                      <a:endParaRPr lang="fr-FR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000" dirty="0" smtClean="0"/>
                        <a:t>ATCD  </a:t>
                      </a:r>
                      <a:r>
                        <a:rPr lang="fr-FR" sz="2000" dirty="0" err="1" smtClean="0"/>
                        <a:t>Card</a:t>
                      </a:r>
                      <a:r>
                        <a:rPr lang="fr-FR" sz="2000" dirty="0" smtClean="0"/>
                        <a:t>. ischémique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12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23,5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FDR CV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000" dirty="0" smtClean="0">
                          <a:solidFill>
                            <a:srgbClr val="FF0000"/>
                          </a:solidFill>
                        </a:rPr>
                        <a:t>Age</a:t>
                      </a:r>
                      <a:endParaRPr lang="fr-FR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solidFill>
                            <a:srgbClr val="FF0000"/>
                          </a:solidFill>
                        </a:rPr>
                        <a:t>34</a:t>
                      </a:r>
                      <a:endParaRPr lang="fr-FR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solidFill>
                            <a:srgbClr val="FF0000"/>
                          </a:solidFill>
                        </a:rPr>
                        <a:t>66,7</a:t>
                      </a:r>
                      <a:endParaRPr lang="fr-FR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000" dirty="0" smtClean="0">
                          <a:solidFill>
                            <a:srgbClr val="FF0000"/>
                          </a:solidFill>
                        </a:rPr>
                        <a:t>HTA</a:t>
                      </a:r>
                      <a:endParaRPr lang="fr-FR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solidFill>
                            <a:srgbClr val="FF0000"/>
                          </a:solidFill>
                        </a:rPr>
                        <a:t>11</a:t>
                      </a:r>
                      <a:endParaRPr lang="fr-FR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kern="1200" dirty="0" smtClean="0">
                          <a:solidFill>
                            <a:srgbClr val="FF0000"/>
                          </a:solidFill>
                          <a:effectLst/>
                        </a:rPr>
                        <a:t>27,50</a:t>
                      </a:r>
                      <a:endParaRPr lang="fr-FR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000" dirty="0" smtClean="0"/>
                        <a:t>Motifs </a:t>
                      </a:r>
                      <a:r>
                        <a:rPr lang="fr-FR" sz="2000" dirty="0" err="1" smtClean="0"/>
                        <a:t>Adm</a:t>
                      </a:r>
                      <a:endParaRPr lang="fr-FR" sz="2000" dirty="0" smtClean="0"/>
                    </a:p>
                    <a:p>
                      <a:r>
                        <a:rPr lang="fr-FR" sz="2000" dirty="0" smtClean="0"/>
                        <a:t>- </a:t>
                      </a:r>
                      <a:r>
                        <a:rPr lang="fr-FR" sz="2000" dirty="0" err="1" smtClean="0"/>
                        <a:t>Insuf</a:t>
                      </a:r>
                      <a:r>
                        <a:rPr lang="fr-FR" sz="2000" baseline="0" dirty="0" smtClean="0"/>
                        <a:t> cardiaque</a:t>
                      </a:r>
                      <a:endParaRPr lang="fr-FR" sz="2000" dirty="0" smtClean="0"/>
                    </a:p>
                    <a:p>
                      <a:r>
                        <a:rPr lang="fr-FR" sz="2000" dirty="0" smtClean="0"/>
                        <a:t>- Douleurs</a:t>
                      </a:r>
                      <a:r>
                        <a:rPr lang="fr-FR" sz="2000" baseline="0" dirty="0" smtClean="0"/>
                        <a:t> thoracique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000" dirty="0" smtClean="0"/>
                    </a:p>
                    <a:p>
                      <a:pPr algn="ctr"/>
                      <a:r>
                        <a:rPr lang="fr-FR" sz="2000" dirty="0" smtClean="0">
                          <a:solidFill>
                            <a:srgbClr val="FF0000"/>
                          </a:solidFill>
                        </a:rPr>
                        <a:t>40</a:t>
                      </a:r>
                    </a:p>
                    <a:p>
                      <a:pPr algn="ctr"/>
                      <a:r>
                        <a:rPr lang="fr-FR" sz="2000" dirty="0" smtClean="0"/>
                        <a:t>24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000" dirty="0" smtClean="0"/>
                    </a:p>
                    <a:p>
                      <a:pPr algn="ctr"/>
                      <a:r>
                        <a:rPr lang="fr-FR" sz="2000" dirty="0" smtClean="0">
                          <a:solidFill>
                            <a:srgbClr val="FF0000"/>
                          </a:solidFill>
                        </a:rPr>
                        <a:t>78,4</a:t>
                      </a:r>
                    </a:p>
                    <a:p>
                      <a:pPr algn="ctr"/>
                      <a:r>
                        <a:rPr lang="fr-FR" sz="2000" dirty="0" smtClean="0"/>
                        <a:t>47,1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CHA2DS2VASc </a:t>
                      </a:r>
                      <a:r>
                        <a:rPr lang="fr-FR" sz="1800" kern="1200" dirty="0" smtClean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≥ 2</a:t>
                      </a:r>
                      <a:endParaRPr lang="fr-FR" sz="2000" dirty="0">
                        <a:solidFill>
                          <a:srgbClr val="FF0000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solidFill>
                            <a:srgbClr val="FF0000"/>
                          </a:solidFill>
                        </a:rPr>
                        <a:t>33</a:t>
                      </a:r>
                      <a:endParaRPr lang="fr-FR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solidFill>
                            <a:srgbClr val="FF0000"/>
                          </a:solidFill>
                        </a:rPr>
                        <a:t>64,7</a:t>
                      </a:r>
                      <a:endParaRPr lang="fr-FR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itre 1"/>
          <p:cNvSpPr txBox="1">
            <a:spLocks/>
          </p:cNvSpPr>
          <p:nvPr/>
        </p:nvSpPr>
        <p:spPr>
          <a:xfrm>
            <a:off x="889716" y="1034497"/>
            <a:ext cx="10515600" cy="5750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400" b="1" smtClean="0">
                <a:latin typeface="Arial" panose="020B0604020202020204" pitchFamily="34" charset="0"/>
                <a:cs typeface="Arial" panose="020B0604020202020204" pitchFamily="34" charset="0"/>
              </a:rPr>
              <a:t>Tableau I</a:t>
            </a:r>
            <a:r>
              <a:rPr lang="fr-FR" sz="2400" smtClean="0">
                <a:latin typeface="Arial" panose="020B0604020202020204" pitchFamily="34" charset="0"/>
                <a:cs typeface="Arial" panose="020B0604020202020204" pitchFamily="34" charset="0"/>
              </a:rPr>
              <a:t>: Caractéristiques socio-démographiques et cliniques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4848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26FB6-A04B-4B67-8B47-D8B08FF2140F}" type="slidenum">
              <a:rPr lang="fr-FR" sz="2000" smtClean="0"/>
              <a:t>8</a:t>
            </a:fld>
            <a:endParaRPr lang="fr-FR" sz="2000" dirty="0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851079" y="68912"/>
            <a:ext cx="10515600" cy="858367"/>
          </a:xfrm>
        </p:spPr>
        <p:txBody>
          <a:bodyPr>
            <a:normAutofit/>
          </a:bodyPr>
          <a:lstStyle/>
          <a:p>
            <a:r>
              <a:rPr lang="fr-FR" sz="2800" b="1" dirty="0"/>
              <a:t>Tableau </a:t>
            </a:r>
            <a:r>
              <a:rPr lang="fr-FR" sz="2800" b="1" dirty="0" smtClean="0"/>
              <a:t>II</a:t>
            </a:r>
            <a:r>
              <a:rPr lang="fr-FR" sz="2800" dirty="0"/>
              <a:t> : Répartition des patients en fonction des signes </a:t>
            </a:r>
            <a:r>
              <a:rPr lang="fr-FR" sz="2800" dirty="0" smtClean="0"/>
              <a:t>d’examen </a:t>
            </a:r>
            <a:endParaRPr lang="fr-FR" sz="2800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6459379"/>
              </p:ext>
            </p:extLst>
          </p:nvPr>
        </p:nvGraphicFramePr>
        <p:xfrm>
          <a:off x="965914" y="1372959"/>
          <a:ext cx="10259097" cy="3840480"/>
        </p:xfrm>
        <a:graphic>
          <a:graphicData uri="http://schemas.openxmlformats.org/drawingml/2006/table">
            <a:tbl>
              <a:tblPr firstRow="1" firstCol="1" bandRow="1"/>
              <a:tblGrid>
                <a:gridCol w="5520904"/>
                <a:gridCol w="2659516"/>
                <a:gridCol w="2078677"/>
              </a:tblGrid>
              <a:tr h="48463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Signes</a:t>
                      </a:r>
                      <a:r>
                        <a:rPr lang="fr-FR" sz="2400" b="1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d’examen</a:t>
                      </a:r>
                      <a:endParaRPr lang="fr-FR" sz="2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Effectifs (N=51)</a:t>
                      </a:r>
                      <a:endParaRPr lang="fr-FR" sz="2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Fréquence%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463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HTA</a:t>
                      </a:r>
                      <a:endParaRPr lang="fr-FR" sz="24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lang="fr-FR" sz="24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41,2</a:t>
                      </a:r>
                      <a:endParaRPr lang="fr-FR" sz="24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8463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Collapsus CV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5715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5715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3,9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5715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8463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Tachycardie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47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92,2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463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Signes périph d’IVD</a:t>
                      </a:r>
                      <a:endParaRPr lang="fr-FR" sz="24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33</a:t>
                      </a:r>
                      <a:endParaRPr lang="fr-FR" sz="24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64,7</a:t>
                      </a:r>
                      <a:endParaRPr lang="fr-FR" sz="24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463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Congestion pulmonaire</a:t>
                      </a:r>
                      <a:endParaRPr lang="fr-FR" sz="24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23</a:t>
                      </a:r>
                      <a:endParaRPr lang="fr-FR" sz="24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45,1</a:t>
                      </a:r>
                      <a:endParaRPr lang="fr-FR" sz="24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463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Souffle</a:t>
                      </a:r>
                      <a:r>
                        <a:rPr lang="fr-FR" sz="2400" baseline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cardiaque</a:t>
                      </a:r>
                      <a:endParaRPr lang="fr-FR" sz="24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24</a:t>
                      </a:r>
                      <a:endParaRPr lang="fr-FR" sz="24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47,1</a:t>
                      </a:r>
                      <a:endParaRPr lang="fr-FR" sz="24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5280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26FB6-A04B-4B67-8B47-D8B08FF2140F}" type="slidenum">
              <a:rPr lang="fr-FR" sz="2000" smtClean="0"/>
              <a:t>9</a:t>
            </a:fld>
            <a:endParaRPr lang="fr-FR" sz="2000" dirty="0"/>
          </a:p>
        </p:txBody>
      </p:sp>
      <p:graphicFrame>
        <p:nvGraphicFramePr>
          <p:cNvPr id="5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6074620"/>
              </p:ext>
            </p:extLst>
          </p:nvPr>
        </p:nvGraphicFramePr>
        <p:xfrm>
          <a:off x="838200" y="785611"/>
          <a:ext cx="9981127" cy="553212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490606"/>
                <a:gridCol w="3069293"/>
                <a:gridCol w="2421228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Examens</a:t>
                      </a:r>
                      <a:r>
                        <a:rPr lang="fr-FR" sz="22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2200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paracliniques</a:t>
                      </a:r>
                      <a:endParaRPr lang="fr-FR" sz="2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Effectifs </a:t>
                      </a:r>
                      <a:endParaRPr lang="fr-FR" sz="2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Fréquence%</a:t>
                      </a:r>
                      <a:endParaRPr lang="fr-FR" sz="2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ECG</a:t>
                      </a:r>
                      <a:endParaRPr lang="fr-FR" sz="22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Hypertrophie du VG</a:t>
                      </a:r>
                      <a:endParaRPr lang="fr-FR" sz="2200" b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fr-FR" sz="2200" b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58,8</a:t>
                      </a:r>
                      <a:endParaRPr lang="fr-FR" sz="2200" b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Signes</a:t>
                      </a:r>
                      <a:r>
                        <a:rPr lang="fr-FR" sz="2200" baseline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coronaropathie</a:t>
                      </a:r>
                      <a:endParaRPr lang="fr-FR" sz="2200" b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fr-FR" sz="2200" b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31,4</a:t>
                      </a:r>
                      <a:endParaRPr lang="fr-FR" sz="2200" b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1939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Tachycardie</a:t>
                      </a:r>
                      <a:endParaRPr lang="fr-FR" sz="2200" b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</a:t>
                      </a:r>
                      <a:endParaRPr lang="fr-FR" sz="2200" b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94,1</a:t>
                      </a:r>
                      <a:endParaRPr lang="fr-FR" sz="2200" b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26500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Bloc de branche </a:t>
                      </a:r>
                      <a:endParaRPr lang="fr-FR" sz="22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fr-FR" sz="22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9,8</a:t>
                      </a:r>
                      <a:endParaRPr lang="fr-FR" sz="22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262136"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b="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Echographie cardiaque (N= 38)</a:t>
                      </a:r>
                      <a:endParaRPr lang="fr-FR" sz="2200" b="0" dirty="0"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2200" b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2200" b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21059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b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OG</a:t>
                      </a:r>
                      <a:r>
                        <a:rPr lang="fr-FR" sz="2200" b="0" baseline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2200" b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dilatée</a:t>
                      </a:r>
                      <a:endParaRPr lang="fr-FR" sz="2200" b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b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24</a:t>
                      </a:r>
                      <a:endParaRPr lang="fr-FR" sz="2200" b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b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63,1</a:t>
                      </a:r>
                      <a:endParaRPr lang="fr-FR" sz="2200" b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24635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b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VG dilaté</a:t>
                      </a:r>
                      <a:endParaRPr lang="fr-FR" sz="2200" b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b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lang="fr-FR" sz="2200" b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b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57,9</a:t>
                      </a:r>
                      <a:endParaRPr lang="fr-FR" sz="2200" b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25636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b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FEVG basse</a:t>
                      </a:r>
                      <a:endParaRPr lang="fr-FR" sz="2200" b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200" b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  <a:endParaRPr lang="fr-FR" sz="2200" b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200" b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65,8</a:t>
                      </a:r>
                      <a:endParaRPr lang="fr-FR" sz="2200" b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16338">
                <a:tc>
                  <a:txBody>
                    <a:bodyPr/>
                    <a:lstStyle/>
                    <a:p>
                      <a:pPr marL="8064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b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Troubles segmentaire</a:t>
                      </a:r>
                      <a:endParaRPr lang="fr-FR" sz="22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200" b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fr-FR" sz="22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200" b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15,8</a:t>
                      </a:r>
                      <a:endParaRPr lang="fr-FR" sz="22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360608" y="244698"/>
            <a:ext cx="10993192" cy="528034"/>
          </a:xfrm>
        </p:spPr>
        <p:txBody>
          <a:bodyPr>
            <a:normAutofit fontScale="90000"/>
          </a:bodyPr>
          <a:lstStyle/>
          <a:p>
            <a:r>
              <a:rPr lang="fr-FR" sz="3100" b="1" dirty="0" smtClean="0"/>
              <a:t/>
            </a:r>
            <a:br>
              <a:rPr lang="fr-FR" sz="3100" b="1" dirty="0" smtClean="0"/>
            </a:br>
            <a:r>
              <a:rPr lang="fr-FR" sz="3100" b="1" dirty="0" smtClean="0"/>
              <a:t>Tableau III</a:t>
            </a:r>
            <a:r>
              <a:rPr lang="fr-FR" sz="3100" dirty="0"/>
              <a:t> : Répartition des patients en fonction </a:t>
            </a:r>
            <a:r>
              <a:rPr lang="fr-FR" sz="3100" dirty="0" smtClean="0"/>
              <a:t>des examens </a:t>
            </a:r>
            <a:r>
              <a:rPr lang="fr-FR" sz="3100" dirty="0" err="1" smtClean="0"/>
              <a:t>paracliniques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8355134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717</Words>
  <Application>Microsoft Office PowerPoint</Application>
  <PresentationFormat>Grand écran</PresentationFormat>
  <Paragraphs>244</Paragraphs>
  <Slides>16</Slides>
  <Notes>13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21" baseType="lpstr">
      <vt:lpstr>Arial</vt:lpstr>
      <vt:lpstr>Arial Black</vt:lpstr>
      <vt:lpstr>Calibri</vt:lpstr>
      <vt:lpstr>Calibri Light</vt:lpstr>
      <vt:lpstr>Thème Office</vt:lpstr>
      <vt:lpstr>Présentation PowerPoint</vt:lpstr>
      <vt:lpstr>Fibrillation atriale dans le  Service de Cardiologie de l’Hôpital Nianankoro FOMBA de Ségou </vt:lpstr>
      <vt:lpstr>Introduction</vt:lpstr>
      <vt:lpstr>Objectif</vt:lpstr>
      <vt:lpstr>Méthodologie</vt:lpstr>
      <vt:lpstr>Présentation PowerPoint</vt:lpstr>
      <vt:lpstr> Résultats </vt:lpstr>
      <vt:lpstr>Tableau II : Répartition des patients en fonction des signes d’examen </vt:lpstr>
      <vt:lpstr> Tableau III : Répartition des patients en fonction des examens paracliniques </vt:lpstr>
      <vt:lpstr>Tableau V : Répartition des patients en fonction des étiologies </vt:lpstr>
      <vt:lpstr>Présentation PowerPoint</vt:lpstr>
      <vt:lpstr>Discussion</vt:lpstr>
      <vt:lpstr>Discussion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Compte Microsoft</dc:creator>
  <cp:lastModifiedBy>Compte Microsoft</cp:lastModifiedBy>
  <cp:revision>29</cp:revision>
  <dcterms:created xsi:type="dcterms:W3CDTF">2021-10-15T20:48:13Z</dcterms:created>
  <dcterms:modified xsi:type="dcterms:W3CDTF">2021-10-27T08:23:49Z</dcterms:modified>
</cp:coreProperties>
</file>